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2.svg" ContentType="image/svg+xml"/>
  <Override PartName="/ppt/media/image74.svg" ContentType="image/svg+xml"/>
  <Override PartName="/ppt/media/image7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85" d="100"/>
          <a:sy n="85" d="100"/>
        </p:scale>
        <p:origin x="590"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43</c:v>
                </c:pt>
                <c:pt idx="2">
                  <c:v>50</c:v>
                </c:pt>
                <c:pt idx="3">
                  <c:v>49</c:v>
                </c:pt>
                <c:pt idx="4">
                  <c:v>45</c:v>
                </c:pt>
                <c:pt idx="5">
                  <c:v>42</c:v>
                </c:pt>
                <c:pt idx="6">
                  <c:v>43</c:v>
                </c:pt>
                <c:pt idx="7">
                  <c:v>45</c:v>
                </c:pt>
                <c:pt idx="8">
                  <c:v>47</c:v>
                </c:pt>
                <c:pt idx="9">
                  <c:v>40</c:v>
                </c:pt>
                <c:pt idx="10">
                  <c:v>49</c:v>
                </c:pt>
                <c:pt idx="11">
                  <c:v>44</c:v>
                </c:pt>
                <c:pt idx="12">
                  <c:v>50</c:v>
                </c:pt>
                <c:pt idx="13">
                  <c:v>41</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34</c:v>
                </c:pt>
                <c:pt idx="1">
                  <c:v>34</c:v>
                </c:pt>
                <c:pt idx="2">
                  <c:v>32</c:v>
                </c:pt>
                <c:pt idx="3">
                  <c:v>34</c:v>
                </c:pt>
                <c:pt idx="4">
                  <c:v>32</c:v>
                </c:pt>
                <c:pt idx="5">
                  <c:v>25</c:v>
                </c:pt>
                <c:pt idx="6">
                  <c:v>26</c:v>
                </c:pt>
                <c:pt idx="7">
                  <c:v>30</c:v>
                </c:pt>
                <c:pt idx="8">
                  <c:v>28</c:v>
                </c:pt>
                <c:pt idx="9">
                  <c:v>31</c:v>
                </c:pt>
                <c:pt idx="10">
                  <c:v>32</c:v>
                </c:pt>
                <c:pt idx="11">
                  <c:v>26</c:v>
                </c:pt>
                <c:pt idx="12">
                  <c:v>32</c:v>
                </c:pt>
                <c:pt idx="13">
                  <c:v>27</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23</c:v>
                </c:pt>
                <c:pt idx="1">
                  <c:v>19</c:v>
                </c:pt>
                <c:pt idx="2">
                  <c:v>22</c:v>
                </c:pt>
                <c:pt idx="3">
                  <c:v>18</c:v>
                </c:pt>
                <c:pt idx="4">
                  <c:v>20</c:v>
                </c:pt>
                <c:pt idx="5">
                  <c:v>21</c:v>
                </c:pt>
                <c:pt idx="6">
                  <c:v>20</c:v>
                </c:pt>
                <c:pt idx="7">
                  <c:v>15</c:v>
                </c:pt>
                <c:pt idx="8">
                  <c:v>18</c:v>
                </c:pt>
                <c:pt idx="9">
                  <c:v>18</c:v>
                </c:pt>
                <c:pt idx="10">
                  <c:v>17</c:v>
                </c:pt>
                <c:pt idx="11">
                  <c:v>20</c:v>
                </c:pt>
                <c:pt idx="12">
                  <c:v>22</c:v>
                </c:pt>
                <c:pt idx="13">
                  <c:v>25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45</c:v>
                </c:pt>
                <c:pt idx="1">
                  <c:v>42</c:v>
                </c:pt>
                <c:pt idx="2">
                  <c:v>41</c:v>
                </c:pt>
                <c:pt idx="3">
                  <c:v>44</c:v>
                </c:pt>
                <c:pt idx="4">
                  <c:v>46</c:v>
                </c:pt>
                <c:pt idx="5">
                  <c:v>50</c:v>
                </c:pt>
                <c:pt idx="6">
                  <c:v>49</c:v>
                </c:pt>
                <c:pt idx="7">
                  <c:v>50</c:v>
                </c:pt>
                <c:pt idx="8">
                  <c:v>48</c:v>
                </c:pt>
                <c:pt idx="9">
                  <c:v>49</c:v>
                </c:pt>
                <c:pt idx="10">
                  <c:v>46</c:v>
                </c:pt>
                <c:pt idx="11">
                  <c:v>45</c:v>
                </c:pt>
                <c:pt idx="12">
                  <c:v>47</c:v>
                </c:pt>
                <c:pt idx="13">
                  <c:v>46</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34</c:v>
                </c:pt>
                <c:pt idx="1">
                  <c:v>35</c:v>
                </c:pt>
                <c:pt idx="2">
                  <c:v>28</c:v>
                </c:pt>
                <c:pt idx="3">
                  <c:v>35</c:v>
                </c:pt>
                <c:pt idx="4">
                  <c:v>33</c:v>
                </c:pt>
                <c:pt idx="5">
                  <c:v>25</c:v>
                </c:pt>
                <c:pt idx="6">
                  <c:v>26</c:v>
                </c:pt>
                <c:pt idx="7">
                  <c:v>25</c:v>
                </c:pt>
                <c:pt idx="8">
                  <c:v>26</c:v>
                </c:pt>
                <c:pt idx="9">
                  <c:v>35</c:v>
                </c:pt>
                <c:pt idx="10">
                  <c:v>35</c:v>
                </c:pt>
                <c:pt idx="11">
                  <c:v>29</c:v>
                </c:pt>
                <c:pt idx="12">
                  <c:v>34</c:v>
                </c:pt>
                <c:pt idx="13">
                  <c:v>30</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19</c:v>
                </c:pt>
                <c:pt idx="1">
                  <c:v>19</c:v>
                </c:pt>
                <c:pt idx="2">
                  <c:v>23</c:v>
                </c:pt>
                <c:pt idx="3">
                  <c:v>23</c:v>
                </c:pt>
                <c:pt idx="4">
                  <c:v>15</c:v>
                </c:pt>
                <c:pt idx="5">
                  <c:v>18</c:v>
                </c:pt>
                <c:pt idx="6">
                  <c:v>18</c:v>
                </c:pt>
                <c:pt idx="7">
                  <c:v>22</c:v>
                </c:pt>
                <c:pt idx="8">
                  <c:v>21</c:v>
                </c:pt>
                <c:pt idx="9">
                  <c:v>25</c:v>
                </c:pt>
                <c:pt idx="10">
                  <c:v>21</c:v>
                </c:pt>
                <c:pt idx="11">
                  <c:v>22</c:v>
                </c:pt>
                <c:pt idx="12">
                  <c:v>16</c:v>
                </c:pt>
                <c:pt idx="13">
                  <c:v>24</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44</c:v>
                </c:pt>
                <c:pt idx="2">
                  <c:v>45</c:v>
                </c:pt>
                <c:pt idx="3">
                  <c:v>48</c:v>
                </c:pt>
                <c:pt idx="4">
                  <c:v>49</c:v>
                </c:pt>
                <c:pt idx="5">
                  <c:v>44</c:v>
                </c:pt>
                <c:pt idx="6">
                  <c:v>49</c:v>
                </c:pt>
                <c:pt idx="7">
                  <c:v>47</c:v>
                </c:pt>
                <c:pt idx="8">
                  <c:v>44</c:v>
                </c:pt>
                <c:pt idx="9">
                  <c:v>42</c:v>
                </c:pt>
                <c:pt idx="10">
                  <c:v>48</c:v>
                </c:pt>
                <c:pt idx="11">
                  <c:v>43</c:v>
                </c:pt>
                <c:pt idx="12">
                  <c:v>46</c:v>
                </c:pt>
                <c:pt idx="13">
                  <c:v>46</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26</c:v>
                </c:pt>
                <c:pt idx="2">
                  <c:v>34</c:v>
                </c:pt>
                <c:pt idx="3">
                  <c:v>31</c:v>
                </c:pt>
                <c:pt idx="4">
                  <c:v>32</c:v>
                </c:pt>
                <c:pt idx="5">
                  <c:v>27</c:v>
                </c:pt>
                <c:pt idx="6">
                  <c:v>34</c:v>
                </c:pt>
                <c:pt idx="7">
                  <c:v>30</c:v>
                </c:pt>
                <c:pt idx="8">
                  <c:v>29</c:v>
                </c:pt>
                <c:pt idx="9">
                  <c:v>25</c:v>
                </c:pt>
                <c:pt idx="10">
                  <c:v>27</c:v>
                </c:pt>
                <c:pt idx="11">
                  <c:v>34</c:v>
                </c:pt>
                <c:pt idx="12">
                  <c:v>27</c:v>
                </c:pt>
                <c:pt idx="13">
                  <c:v>25</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25</c:v>
                </c:pt>
                <c:pt idx="1">
                  <c:v>19</c:v>
                </c:pt>
                <c:pt idx="2">
                  <c:v>17</c:v>
                </c:pt>
                <c:pt idx="3">
                  <c:v>19</c:v>
                </c:pt>
                <c:pt idx="4">
                  <c:v>18</c:v>
                </c:pt>
                <c:pt idx="5">
                  <c:v>22</c:v>
                </c:pt>
                <c:pt idx="6">
                  <c:v>15</c:v>
                </c:pt>
                <c:pt idx="7">
                  <c:v>20</c:v>
                </c:pt>
                <c:pt idx="8">
                  <c:v>15</c:v>
                </c:pt>
                <c:pt idx="9">
                  <c:v>23</c:v>
                </c:pt>
                <c:pt idx="10">
                  <c:v>15</c:v>
                </c:pt>
                <c:pt idx="11">
                  <c:v>25</c:v>
                </c:pt>
                <c:pt idx="12">
                  <c:v>19</c:v>
                </c:pt>
                <c:pt idx="13">
                  <c:v>21</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381.62</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6.png"/><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 Id="rId3" Type="http://schemas.openxmlformats.org/officeDocument/2006/relationships/image" Target="../media/image38.png"/><Relationship Id="rId4" Type="http://schemas.microsoft.com/office/2007/relationships/hdphoto" Target="../media/hdphoto7.wdp"/><Relationship Id="rId5" Type="http://schemas.openxmlformats.org/officeDocument/2006/relationships/image" Target="../media/image39.png"/><Relationship Id="rId6"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image" Target="../media/image47.png"/><Relationship Id="rId5" Type="http://schemas.microsoft.com/office/2007/relationships/hdphoto" Target="../media/hdphoto10.wdp"/><Relationship Id="rId6"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5.png"/><Relationship Id="rId4" Type="http://schemas.microsoft.com/office/2007/relationships/hdphoto" Target="../media/hdphoto8.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3.png"/><Relationship Id="rId3" Type="http://schemas.microsoft.com/office/2007/relationships/hdphoto" Target="../media/hdphoto11.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4.png"/><Relationship Id="rId4" Type="http://schemas.microsoft.com/office/2007/relationships/hdphoto" Target="../media/hdphoto12.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 Id="rId3" Type="http://schemas.microsoft.com/office/2007/relationships/hdphoto" Target="../media/hdphoto13.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microsoft.com/office/2007/relationships/hdphoto" Target="../media/hdphoto14.wdp"/><Relationship Id="rId4" Type="http://schemas.openxmlformats.org/officeDocument/2006/relationships/image" Target="../media/image4.png"/><Relationship Id="rId5" Type="http://schemas.openxmlformats.org/officeDocument/2006/relationships/image" Target="../media/image57.png"/><Relationship Id="rId6" Type="http://schemas.openxmlformats.org/officeDocument/2006/relationships/image" Target="../media/image58.GIF"/><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microsoft.com/office/2007/relationships/hdphoto" Target="../media/hdphoto15.wdp"/><Relationship Id="rId11" Type="http://schemas.openxmlformats.org/officeDocument/2006/relationships/image" Target="../media/image62.png"/><Relationship Id="rId12" Type="http://schemas.microsoft.com/office/2007/relationships/hdphoto" Target="../media/hdphoto16.wdp"/><Relationship Id="rId13" Type="http://schemas.openxmlformats.org/officeDocument/2006/relationships/image" Target="../media/image63.png"/><Relationship Id="rId14" Type="http://schemas.microsoft.com/office/2007/relationships/hdphoto" Target="../media/hdphoto17.wdp"/><Relationship Id="rId15" Type="http://schemas.openxmlformats.org/officeDocument/2006/relationships/image" Target="../media/image64.png"/><Relationship Id="rId16"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png"/><Relationship Id="rId3"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8.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9.png"/><Relationship Id="rId7" Type="http://schemas.openxmlformats.org/officeDocument/2006/relationships/hyperlink" Target="https://www.facebook.com/STI4SDG/" TargetMode="External"/><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svg"/><Relationship Id="rId11" Type="http://schemas.openxmlformats.org/officeDocument/2006/relationships/image" Target="../media/image73.png"/><Relationship Id="rId12" Type="http://schemas.openxmlformats.org/officeDocument/2006/relationships/image" Target="../media/image74.svg"/><Relationship Id="rId13" Type="http://schemas.openxmlformats.org/officeDocument/2006/relationships/image" Target="../media/image75.png"/><Relationship Id="rId14" Type="http://schemas.openxmlformats.org/officeDocument/2006/relationships/image" Target="../media/image76.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Engineering</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Institute of Electrical and Electronics Engineers - Intelligent Transportation Systems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European Commission - Mobility and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global robotaxi market is witnessing significant growth due to factors such as advancements in autonomous vehicle technology, proactive government policies for self-driving vehicles, and increasing urbanization. Key market players including Tesla, Waymo, and Uber are continuously investing in AI and machine learning to enhance the capacity and safety of robotaxis. Market trends such as shared mobility and green transportation are further propelling the demand for robotaxis. However, concerns around passenger safety, cybersecurity, and high development costs pose challenges. Nonetheless, ongoing R&amp;D, upcoming regulatory frameworks, and technological innovation promise a positive future outlook for the robotaxi market.</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13584"/>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 The robust growth of the global robotaxi market is primarily propelled by significant technological advancements. The incorporation of AI and Machine Learning, sensors, advanced software, and high tech cameras have transformed the possibilities of automated vehicles and the robotaxi system. Companies like Waymo, Tesla, and Uber are investing heavily in developing and perfecting autonomous driving technologies, which will likely bring a paradigm shift in the transportation system worldwide, driving the growth of the robotaxi market.
Government Initiatives and Regulations: The market growth is heavily influenced by progressive government initiatives and regulations supporting the development and implementation of autonomous vehicles. Countries like the US, China, and Singapore are welcoming the experimentation and testing of robotaxis on their streets, anticipating its potential advantages like reducing traffic congestion, emissions, and providing convenience. These initiatives are providing a nurturing environment for the robotaxi market and enabling its expansion across the globe.</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96992"/>
            <a:ext cx="6013807" cy="3221237"/>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675768" y="1632311"/>
            <a:ext cx="6716172" cy="3221237"/>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7533870" y="4581586"/>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ROBOTAXI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8895942" y="4581585"/>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ROBOTAXI MARKET,2032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4"/>
          <a:stretch>
            <a:fillRect/>
          </a:stretch>
        </p:blipFill>
        <p:spPr>
          <a:xfrm>
            <a:off x="7963043" y="1537739"/>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95300" y="8084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64508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51086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07970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49026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6" name="TextBox 5">
            <a:extLst>
              <a:ext uri="{FF2B5EF4-FFF2-40B4-BE49-F238E27FC236}">
                <a16:creationId xmlns:a16="http://schemas.microsoft.com/office/drawing/2014/main" id="{7BAA96CD-19E6-155E-7C32-577DF97EF73C}"/>
              </a:ext>
            </a:extLst>
          </p:cNvPr>
          <p:cNvSpPr txBox="1"/>
          <p:nvPr/>
        </p:nvSpPr>
        <p:spPr>
          <a:xfrm>
            <a:off x="732184" y="113787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6223986" y="113787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2" cstate="print"/>
          <a:stretch>
            <a:fillRect/>
          </a:stretch>
        </p:blipFill>
        <p:spPr>
          <a:xfrm>
            <a:off x="728870" y="1425093"/>
            <a:ext cx="5342888" cy="3173411"/>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3" cstate="print"/>
          <a:stretch>
            <a:fillRect/>
          </a:stretch>
        </p:blipFill>
        <p:spPr>
          <a:xfrm>
            <a:off x="6252764" y="1531110"/>
            <a:ext cx="5342888" cy="3067394"/>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509457801"/>
              </p:ext>
            </p:extLst>
          </p:nvPr>
        </p:nvGraphicFramePr>
        <p:xfrm>
          <a:off x="333828" y="914401"/>
          <a:ext cx="11494377" cy="3397624"/>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913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906300">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rising trend of urbanization and increasing deployment of smart city infrastructure is one of the key drivers for the Global Robotaxi Market. Urban areas worldwide are constantly evolving due to dense populations, prompting the need for efficient transportation. Robotaxis, with their automated functionalities, bring an innovative solution to the often congested and chaotic urban transportation scenario. They promise convenient, efficient, and safer mobility options for a large demographic of urban commuters.
As a real-world example, let's look at Singapore, reputed for its smart city infrastructure. The city-state uses technology in every aspect of city management – healthcare, education, transportation, and more. In recent years, Singapore has started introducing autonomous vehicles and robotaxis into its transportation ecosystem. Backed by a strong IT infrastructure and advanced technology, autonomous taxis are being integrated into their transportation system. This is being done to augment the efficiency and convenience of public transportation, especially during peak hours.
Similarly, in regions like North America and Europe, urbanization, paired with impending smart city projects, paves the way for growing acceptance and crucial incorporation of robotaxis. San Francisco, for example, has a number of companies testing autonomous vehicles. Car manufacturers and tech companies alike are investing in this technology to potentially revolutionize urban transportation. Hence, this rapid urbanization and growth in smart city initiatives are driving the need for efficient, autonomous public transportation, making robotaxis an integral part of the future of transport in cities globally.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312025"/>
            <a:ext cx="11522439" cy="20987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Rising Urbanization and Smart City Trends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72533947"/>
              </p:ext>
            </p:extLst>
          </p:nvPr>
        </p:nvGraphicFramePr>
        <p:xfrm>
          <a:off x="311603" y="914952"/>
          <a:ext cx="11494377" cy="3630153"/>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61434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15804">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4545106"/>
            <a:ext cx="11494377" cy="1885511"/>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graphicFrame>
        <p:nvGraphicFramePr>
          <p:cNvPr id="10" name="Table 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1" name="Chart 1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ROBOTAXI Market SIZE,  BY Vehicle Type,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ROBOTAXI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graphicFrame>
        <p:nvGraphicFramePr>
          <p:cNvPr id="24" name="Table 23"/>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5" name="Chart 24"/>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Vehicle Type,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ROBOTAXI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ROBOTAXI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Cupertino, California, 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381.62</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http://www.apple.com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an American multinational technology company, is famous for its consumer electronics and cutting-edge technology. Established in 1976, it has its headquarters in Cupertino, California. As of 2021, it employs approximately 147,000 employees worldwide. While Apple is recognized for many of its products, its top product remains the iPhone, a flagship smartphone device that revolutionized the industry. Apart from its product line-up, Apple has recently made an foray into the autonomous vehicle segment, which indicates possible involvement in the Global ROBOTAXI Market.</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iPhone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5.9. Case Study Analysis</a:t>
                      </a:r>
                    </a:p>
                  </a:txBody>
                  <a:tcPr>
                    <a:noFill/>
                    <a:lnL>
                      <a:noFill/>
                    </a:lnL>
                    <a:lnR>
                      <a:noFill/>
                    </a:lnR>
                    <a:lnT>
                      <a:noFill/>
                    </a:lnT>
                    <a:lnB>
                      <a:noFill/>
                    </a:lnB>
                  </a:tcPr>
                </a:tc>
                <a:tc>
                  <a:txBody>
                    <a:bodyPr/>
                    <a:lstStyle/>
                    <a:p>
                      <a:pPr>
                        <a:defRPr sz="1100" b="1">
                          <a:solidFill>
                            <a:srgbClr val="7030A0"/>
                          </a:solidFill>
                          <a:latin typeface="Pooppins"/>
                        </a:defRPr>
                      </a:pPr>
                      <a:r>
                        <a:t>8. Global ROBOTAXI Market Size by Component (2025-2032)</a:t>
                      </a:r>
                    </a:p>
                  </a:txBody>
                  <a:tcPr>
                    <a:noFill/>
                    <a:lnL>
                      <a:noFill/>
                    </a:lnL>
                    <a:lnR>
                      <a:noFill/>
                    </a:lnR>
                    <a:lnT>
                      <a:noFill/>
                    </a:lnT>
                    <a:lnB>
                      <a:noFill/>
                    </a:lnB>
                  </a:tcPr>
                </a:tc>
              </a:tr>
              <a:tr h="349623">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c>
                  <a:txBody>
                    <a:bodyPr/>
                    <a:lstStyle/>
                    <a:p>
                      <a:pPr>
                        <a:defRPr sz="1100" b="0">
                          <a:solidFill>
                            <a:srgbClr val="000000"/>
                          </a:solidFill>
                          <a:latin typeface="Pooppins"/>
                        </a:defRPr>
                      </a:pPr>
                      <a:r>
                        <a:t>          8.1. Hardware</a:t>
                      </a:r>
                    </a:p>
                  </a:txBody>
                  <a:tcPr>
                    <a:noFill/>
                    <a:lnL>
                      <a:noFill/>
                    </a:lnL>
                    <a:lnR>
                      <a:noFill/>
                    </a:lnR>
                    <a:lnT>
                      <a:noFill/>
                    </a:lnT>
                    <a:lnB>
                      <a:noFill/>
                    </a:lnB>
                  </a:tcPr>
                </a:tc>
              </a:tr>
              <a:tr h="349623">
                <a:tc>
                  <a:txBody>
                    <a:bodyPr/>
                    <a:lstStyle/>
                    <a:p>
                      <a:pPr>
                        <a:defRPr sz="1100" b="1">
                          <a:solidFill>
                            <a:srgbClr val="7030A0"/>
                          </a:solidFill>
                          <a:latin typeface="Pooppins"/>
                        </a:defRPr>
                      </a:pPr>
                      <a:r>
                        <a:t>6. Global ROBOTAXI Market Size by Vehicle Type (2025-2032)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(2025-2032)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(2025-2032)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(2025-2032)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(2025-2032)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32">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11.1.2. Canada</a:t>
                      </a:r>
                    </a:p>
                  </a:txBody>
                  <a:tcPr>
                    <a:noFill/>
                    <a:lnL>
                      <a:noFill/>
                    </a:lnL>
                    <a:lnR>
                      <a:noFill/>
                    </a:lnR>
                    <a:lnT>
                      <a:noFill/>
                    </a:lnT>
                    <a:lnB>
                      <a:noFill/>
                    </a:lnB>
                  </a:tcPr>
                </a:tc>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r>
              <a:tr h="349623">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32">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13724</TotalTime>
  <Words>2454</Words>
  <Application>Microsoft Office PowerPoint</Application>
  <PresentationFormat>Widescreen</PresentationFormat>
  <Paragraphs>504</Paragraphs>
  <Slides>41</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41</vt:i4>
      </vt:variant>
    </vt:vector>
  </HeadingPairs>
  <TitlesOfParts>
    <vt:vector size="55"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91</cp:revision>
  <dcterms:created xsi:type="dcterms:W3CDTF">2024-08-12T13:13:25Z</dcterms:created>
  <dcterms:modified xsi:type="dcterms:W3CDTF">2025-09-16T05:29:25Z</dcterms:modified>
</cp:coreProperties>
</file>